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Nanum Square" charset="1" panose="020B0600000101010101"/>
      <p:regular r:id="rId36"/>
    </p:embeddedFont>
    <p:embeddedFont>
      <p:font typeface="Nanum Square Bold" charset="1" panose="020B0600000101010101"/>
      <p:regular r:id="rId37"/>
    </p:embeddedFont>
    <p:embeddedFont>
      <p:font typeface="Noto Sans Kr" charset="1" panose="020B0200000000000000"/>
      <p:regular r:id="rId38"/>
    </p:embeddedFont>
    <p:embeddedFont>
      <p:font typeface="Arimo" charset="1" panose="020B0604020202020204"/>
      <p:regular r:id="rId39"/>
    </p:embeddedFont>
    <p:embeddedFont>
      <p:font typeface="Canva Sans Bold" charset="1" panose="020B08030305010401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4.bin" Type="http://schemas.openxmlformats.org/officeDocument/2006/relationships/oleObject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27747" y="3555813"/>
            <a:ext cx="12271422" cy="305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92"/>
              </a:lnSpc>
              <a:spcBef>
                <a:spcPct val="0"/>
              </a:spcBef>
            </a:pPr>
            <a:r>
              <a:rPr lang="en-US" sz="9993" spc="-35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미로 탐색 에이전트 (Maze-Solving Agent)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90738" y="7854442"/>
            <a:ext cx="5317153" cy="3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곽건ㅣ김진탁ㅣ박지혁ㅣ임세윤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0738" y="8181086"/>
            <a:ext cx="5317153" cy="3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2조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0738" y="8507730"/>
            <a:ext cx="5317153" cy="3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2025/11/28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90738" y="8834374"/>
            <a:ext cx="5317153" cy="34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17"/>
              </a:lnSpc>
              <a:spcBef>
                <a:spcPct val="0"/>
              </a:spcBef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인공지능입문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구조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169368" y="1718847"/>
            <a:ext cx="8861249" cy="7864359"/>
          </a:xfrm>
          <a:custGeom>
            <a:avLst/>
            <a:gdLst/>
            <a:ahLst/>
            <a:cxnLst/>
            <a:rect r="r" b="b" t="t" l="l"/>
            <a:pathLst>
              <a:path h="7864359" w="8861249">
                <a:moveTo>
                  <a:pt x="0" y="0"/>
                </a:moveTo>
                <a:lnTo>
                  <a:pt x="8861250" y="0"/>
                </a:lnTo>
                <a:lnTo>
                  <a:pt x="8861250" y="7864359"/>
                </a:lnTo>
                <a:lnTo>
                  <a:pt x="0" y="786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9995" y="2934731"/>
            <a:ext cx="244664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모듈 다이어그램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59848"/>
            <a:ext cx="7873917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Ma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p Parsing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read_map(): 미로 → grid + 시작/목표 위치 파싱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print_grid(): 디버그 출력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State Validation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is_valid(): 이동 가능 여부 판단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neighbors(): 유효한 4방향 이웃 반환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Search Algorithm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ex) 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s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imple_example_dfs(): DFS 경로 탐색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Visualization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grid_to_numeric(): grid 숫자 변환</a:t>
            </a:r>
          </a:p>
          <a:p>
            <a:pPr algn="l"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save_map_image(): 경로 시각화 이미지 저장</a:t>
            </a:r>
          </a:p>
          <a:p>
            <a:pPr algn="l">
              <a:lnSpc>
                <a:spcPts val="2849"/>
              </a:lnSpc>
            </a:pPr>
          </a:p>
          <a:p>
            <a:pPr algn="l" marL="0" indent="0" lvl="0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시스템 구조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29000" y="2257297"/>
            <a:ext cx="6927916" cy="6590180"/>
          </a:xfrm>
          <a:custGeom>
            <a:avLst/>
            <a:gdLst/>
            <a:ahLst/>
            <a:cxnLst/>
            <a:rect r="r" b="b" t="t" l="l"/>
            <a:pathLst>
              <a:path h="6590180" w="6927916">
                <a:moveTo>
                  <a:pt x="0" y="0"/>
                </a:moveTo>
                <a:lnTo>
                  <a:pt x="6927916" y="0"/>
                </a:lnTo>
                <a:lnTo>
                  <a:pt x="6927916" y="6590181"/>
                </a:lnTo>
                <a:lnTo>
                  <a:pt x="0" y="65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5354" y="2910708"/>
            <a:ext cx="5137754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주요 흐름 다이어그램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5086" y="2935655"/>
            <a:ext cx="6141126" cy="5949531"/>
          </a:xfrm>
          <a:custGeom>
            <a:avLst/>
            <a:gdLst/>
            <a:ahLst/>
            <a:cxnLst/>
            <a:rect r="r" b="b" t="t" l="l"/>
            <a:pathLst>
              <a:path h="5949531" w="6141126">
                <a:moveTo>
                  <a:pt x="0" y="0"/>
                </a:moveTo>
                <a:lnTo>
                  <a:pt x="6141126" y="0"/>
                </a:lnTo>
                <a:lnTo>
                  <a:pt x="6141126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BFS 탐색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2378477"/>
            <a:ext cx="276085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세부 구현 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9662" y="2926130"/>
            <a:ext cx="9073951" cy="70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초기화 단계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탐색을 시작하기 전에 필요한 모든 변수와 데이터 구조를 설정하는 단계입니다. 이 단계에서 정의되는 핵심 데이터 구조는 탐색 알고리즘의 효율성과 최적성 보장에 직접적인 영향을 미칩니다.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 큐 (queue): 다음에 방문할 노드의 목록을 저장하는 핵심 자료구조로, 시작점을 이 큐에 넣어 초기화하며, 가장 가까운 노드부터 탐색 순서를 보장함으로써 최단 경로를 찾을 수 있는 기반이 됩니다.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탐색 루프 (Search Loop)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while queue: 구문을 중심으로, 큐가 빌 때까지 노드를 확장하고 이웃을 검토하며 목표를 향해 나아가는 반복 과정입니다.</a:t>
            </a:r>
          </a:p>
          <a:p>
            <a:pPr algn="l" marL="487066" indent="-243533" lvl="1">
              <a:lnSpc>
                <a:spcPts val="2684"/>
              </a:lnSpc>
              <a:buAutoNum type="arabicPeriod" startAt="1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노드 확장 및 카운트: 루프가 시작되면 큐(queue)의 가장 앞쪽 노드를 popleft()를 사용하여 꺼내 현재 탐색 대상으로 설정합니다. </a:t>
            </a:r>
          </a:p>
          <a:p>
            <a:pPr algn="l" marL="487066" indent="-243533" lvl="1">
              <a:lnSpc>
                <a:spcPts val="2684"/>
              </a:lnSpc>
              <a:buAutoNum type="arabicPeriod" startAt="1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 도달 확인: 꺼낸 노드가 목표점(goal)인지 즉시 확인합니다. 목표에 도달했다면, reconstruct_path() 함수를 호출하여 parent 기록을 바탕으로 최단 경로를 복원하고, 최종 결과와 성능 지표를 반환하며 탐색을 성공적으로 종료합니다.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5086" y="2915687"/>
            <a:ext cx="5848402" cy="6356958"/>
          </a:xfrm>
          <a:custGeom>
            <a:avLst/>
            <a:gdLst/>
            <a:ahLst/>
            <a:cxnLst/>
            <a:rect r="r" b="b" t="t" l="l"/>
            <a:pathLst>
              <a:path h="6356958" w="5848402">
                <a:moveTo>
                  <a:pt x="0" y="0"/>
                </a:moveTo>
                <a:lnTo>
                  <a:pt x="5848401" y="0"/>
                </a:lnTo>
                <a:lnTo>
                  <a:pt x="58484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탐색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2378477"/>
            <a:ext cx="276085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세부 구현 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9662" y="2926130"/>
            <a:ext cx="9073951" cy="567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초기화 단계</a:t>
            </a: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스택(Stack): 탐색 대상 노드를 저장하는 기본 구조. 비용 계산 없이 노드의 방문 여부만을 판단하여 스택에 추가.</a:t>
            </a: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came_from 딕셔너리: 방문 기록 역할과 경로 추적 정보(부모 노드)만을 저장하여 메모리 효율을 극대화.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탐색 루프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while stack: 루프가 실행될 때마다 깊이 우선 탐색이 진행됩니다.</a:t>
            </a:r>
          </a:p>
          <a:p>
            <a:pPr algn="l" marL="487066" indent="-243533" lvl="1">
              <a:lnSpc>
                <a:spcPts val="2684"/>
              </a:lnSpc>
              <a:buAutoNum type="arabicPeriod" startAt="1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노드 선택: current = stack.pop() 연산은 스택의 LIFO 특성을 활용하여 가장 최근에 스택에 추가된 노드를 꺼내어 탐색합니다.</a:t>
            </a:r>
          </a:p>
          <a:p>
            <a:pPr algn="l" marL="487066" indent="-243533" lvl="1">
              <a:lnSpc>
                <a:spcPts val="2684"/>
              </a:lnSpc>
              <a:buAutoNum type="arabicPeriod" startAt="1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이웃 노드 검사: 이웃 노드 탐색 시, if neighbor not in came_from: 조건을 통해 해당 노드가 미방문 상태인지 확인. </a:t>
            </a:r>
          </a:p>
          <a:p>
            <a:pPr algn="l" marL="487066" indent="-243533" lvl="1">
              <a:lnSpc>
                <a:spcPts val="2684"/>
              </a:lnSpc>
              <a:buAutoNum type="arabicPeriod" startAt="1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스택 삽입: 미방문이 확인된 이웃 노드는 came_from에 부모 노드 정보와 함께 기록된 후, 즉시 스택에 추가되어 다음 반복 시 최우선으로 탐색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5086" y="2915687"/>
            <a:ext cx="5848402" cy="6356958"/>
          </a:xfrm>
          <a:custGeom>
            <a:avLst/>
            <a:gdLst/>
            <a:ahLst/>
            <a:cxnLst/>
            <a:rect r="r" b="b" t="t" l="l"/>
            <a:pathLst>
              <a:path h="6356958" w="5848402">
                <a:moveTo>
                  <a:pt x="0" y="0"/>
                </a:moveTo>
                <a:lnTo>
                  <a:pt x="5848401" y="0"/>
                </a:lnTo>
                <a:lnTo>
                  <a:pt x="58484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탐색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2378477"/>
            <a:ext cx="276085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세부 구현 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9662" y="2906162"/>
            <a:ext cx="9073951" cy="501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▫ 목표 도달 및 경로 복원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 노드에 도달하면 탐색을 종료하고 최종 경로를 생성</a:t>
            </a:r>
          </a:p>
          <a:p>
            <a:pPr algn="l">
              <a:lnSpc>
                <a:spcPts val="2684"/>
              </a:lnSpc>
            </a:pP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 도달: if current == goal: 조건이 만족되면, 경로의 최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단성 보장 여부와 관계없이 탐색을 종료.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경로 복원: while current is not None: 루프를 실행하여 목표 노드에서부터 came_from 딕셔너리를 따라 시작 노드(None 값)까지 역추적합니다. 이 역추적 방식은 경로 길이(L)에 비례하는 O(L)의 선형 시간 복잡도를 가지며, 메모리 효율성을 유지하면서 경로를 복원.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최종 반환: 최종적으로 return path[::-1]를 통해 경로를 뒤집어 Start -&gt; Goal의 정확한 순서로 반환.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44287"/>
            <a:ext cx="6689314" cy="5917470"/>
          </a:xfrm>
          <a:custGeom>
            <a:avLst/>
            <a:gdLst/>
            <a:ahLst/>
            <a:cxnLst/>
            <a:rect r="r" b="b" t="t" l="l"/>
            <a:pathLst>
              <a:path h="5917470" w="6689314">
                <a:moveTo>
                  <a:pt x="0" y="0"/>
                </a:moveTo>
                <a:lnTo>
                  <a:pt x="6689314" y="0"/>
                </a:lnTo>
                <a:lnTo>
                  <a:pt x="6689314" y="5917471"/>
                </a:lnTo>
                <a:lnTo>
                  <a:pt x="0" y="59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A*  탐색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2378477"/>
            <a:ext cx="276085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세부 구현 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6961" y="3134762"/>
            <a:ext cx="9073951" cy="53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초기화 단계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파이썬의 힙(Heap) 자료구조를 사용하여, 튜플의 첫 번째 요소가 가장 작은 노드를 항상 0번째 인덱스에 둔다.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탐색 루프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가장 비용이 적게 들 것으로 예상되는 경로를 최우선으로 꺼내는 것을 목표로 한다.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 루프에서 heappop을 할때마다 f값(예상 총비용)이 가장 낮은 노드를 꺼낸다.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이미 최적의 비용으로 방문한 적이 있는 노드라면 건너뛴다.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중복 탐색을 방지하여 무한 루프를 막고 효율을 높힌다.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 도달 확인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목표를 꺼냈다는 것은, 큐의 특성상 지금 발견한 경로가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최단 경로임이 보장된다는 뜻이다.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목표가 아니라면 시작점에서 현재 이웃까지 오는 데 실제로 든 걸음 수에 휴리스틱 함수를 더해 다음 f score를 계산하고 우선순위 큐에 넣는다.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7178" y="3144287"/>
            <a:ext cx="6964799" cy="5836545"/>
          </a:xfrm>
          <a:custGeom>
            <a:avLst/>
            <a:gdLst/>
            <a:ahLst/>
            <a:cxnLst/>
            <a:rect r="r" b="b" t="t" l="l"/>
            <a:pathLst>
              <a:path h="5836545" w="6964799">
                <a:moveTo>
                  <a:pt x="0" y="0"/>
                </a:moveTo>
                <a:lnTo>
                  <a:pt x="6964798" y="0"/>
                </a:lnTo>
                <a:lnTo>
                  <a:pt x="6964798" y="5836545"/>
                </a:lnTo>
                <a:lnTo>
                  <a:pt x="0" y="583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Greedy  탐색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2378477"/>
            <a:ext cx="276085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세부 구현 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6961" y="3134762"/>
            <a:ext cx="9073951" cy="46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초기화 단계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A*와 동일하게 파이썬의 heapq를 사용하지만, 튜플의 첫 번째 요소에 g값 없이 오직 h 값만 넣는다.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탐색 루프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가장 목표에 가까워 보이는 경로를 최우선으로 꺼내는 것을 목표로 한다.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 루프에서 heappop을 할 때마다 h값(목표까지 남은 추정 거리)이 가장 낮은 노드를 꺼낸다. 이미 방문한 노드는 건너뛰어 무한 루프를 방지한다.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목표 도달 확인 및 이웃 탐색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목표를 꺼냈다면 경로를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반환한다. 목표가 아니라면 이웃 노드들의 h값을 계산하여 큐에 넣는다. 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이때 현재까지 온 거리(g)는 무시하고, 오직 h값만이 큐의 정렬 기준이 된다.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981360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맵 설계 및 데이터 표현 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89995" y="3384757"/>
            <a:ext cx="787391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본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프로젝트에서 사용되는 미로는 60x60 크기의 2차원 격자 형태입니다. 맵 데이터는 텍스트 파일 내의 문자로 표현되며, 탐색 결과는 시각화 단계에서 특정 색상으로 매핑되어 출력됩니다.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구체적으로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, 미로의 시작점(S)은 파란색(Blue)으로, 목표점(G)은 빨간색(Red)으로 표시됩니다. 탐색이 완료된 후 실제로 탐색한 노드는 초록색(Green)으로 표시되고 발견한 최적경로는 노란색(Yellow)로 표시되어 시각적인 결과를 명확히 확인할 수 있도록 합니다.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017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57902" y="4083655"/>
            <a:ext cx="3568695" cy="3573162"/>
          </a:xfrm>
          <a:custGeom>
            <a:avLst/>
            <a:gdLst/>
            <a:ahLst/>
            <a:cxnLst/>
            <a:rect r="r" b="b" t="t" l="l"/>
            <a:pathLst>
              <a:path h="3573162" w="3568695">
                <a:moveTo>
                  <a:pt x="0" y="0"/>
                </a:moveTo>
                <a:lnTo>
                  <a:pt x="3568696" y="0"/>
                </a:lnTo>
                <a:lnTo>
                  <a:pt x="3568696" y="3573162"/>
                </a:lnTo>
                <a:lnTo>
                  <a:pt x="0" y="357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789995" y="5143500"/>
          <a:ext cx="8486775" cy="2828925"/>
        </p:xfrm>
        <a:graphic>
          <a:graphicData uri="http://schemas.openxmlformats.org/presentationml/2006/ole">
            <p:oleObj imgW="10172700" imgH="4521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789995" y="1420058"/>
            <a:ext cx="14420453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8"/>
              </a:lnSpc>
              <a:spcBef>
                <a:spcPct val="0"/>
              </a:spcBef>
            </a:pPr>
            <a:r>
              <a:rPr lang="en-US" b="true" sz="5200" spc="-18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휴리스틱에 따른 BFS 알고리즘의 성능 변화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9995" y="2695497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manhattan distance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995" y="3351817"/>
            <a:ext cx="787391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이동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방식이 상하좌우로 고정되어 있다.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단순 값을 더하는 방식이기 떄문에 연산 속도가 매우 빠르다.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이동 방식 때문에 그리드 같은 맵에서 잘 맞는다.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40787" y="3097500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BFS + manhattan distance 경로 시각화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640" y="499612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8732210" y="3514848"/>
          <a:ext cx="5657850" cy="1885950"/>
        </p:xfrm>
        <a:graphic>
          <a:graphicData uri="http://schemas.openxmlformats.org/presentationml/2006/ole">
            <p:oleObj imgW="67818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789995" y="3232707"/>
            <a:ext cx="5366160" cy="5611670"/>
          </a:xfrm>
          <a:custGeom>
            <a:avLst/>
            <a:gdLst/>
            <a:ahLst/>
            <a:cxnLst/>
            <a:rect r="r" b="b" t="t" l="l"/>
            <a:pathLst>
              <a:path h="5611670" w="5366160">
                <a:moveTo>
                  <a:pt x="0" y="0"/>
                </a:moveTo>
                <a:lnTo>
                  <a:pt x="5366159" y="0"/>
                </a:lnTo>
                <a:lnTo>
                  <a:pt x="5366159" y="5611670"/>
                </a:lnTo>
                <a:lnTo>
                  <a:pt x="0" y="5611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9995" y="1420058"/>
            <a:ext cx="14420453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8"/>
              </a:lnSpc>
              <a:spcBef>
                <a:spcPct val="0"/>
              </a:spcBef>
            </a:pPr>
            <a:r>
              <a:rPr lang="en-US" b="true" sz="5200" spc="-18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알고리즘의 결과 및 시각화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9995" y="2695497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경로 시각화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37289" y="3775513"/>
            <a:ext cx="854190" cy="854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88767" y="3775513"/>
            <a:ext cx="854190" cy="8541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01460" y="3957616"/>
            <a:ext cx="3357188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   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9162" y="3957616"/>
            <a:ext cx="5488748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   알고리즘 구현 과정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437289" y="5098051"/>
            <a:ext cx="854190" cy="8541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88767" y="5098051"/>
            <a:ext cx="854190" cy="8541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601460" y="5268192"/>
            <a:ext cx="6714376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   탐색 알고리즘 이론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9162" y="5268192"/>
            <a:ext cx="5488748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   성능 비교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437289" y="6420590"/>
            <a:ext cx="854190" cy="85419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88767" y="6420590"/>
            <a:ext cx="854190" cy="85419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601460" y="6578768"/>
            <a:ext cx="6714376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   시스템 구조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49162" y="6578768"/>
            <a:ext cx="6265726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   결과 시각화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437289" y="7743128"/>
            <a:ext cx="854190" cy="85419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88767" y="7743128"/>
            <a:ext cx="854190" cy="85419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601460" y="7889345"/>
            <a:ext cx="6714376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   맵 설계 및 데이터 표현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49162" y="7889345"/>
            <a:ext cx="4369398" cy="5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506" spc="-126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   문제점 및 개선방향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50637" y="1661108"/>
            <a:ext cx="538672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568191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461048" y="5263277"/>
          <a:ext cx="5657850" cy="1885950"/>
        </p:xfrm>
        <a:graphic>
          <a:graphicData uri="http://schemas.openxmlformats.org/presentationml/2006/ole">
            <p:oleObj imgW="67818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3831927" y="6098510"/>
            <a:ext cx="3076313" cy="3076313"/>
          </a:xfrm>
          <a:custGeom>
            <a:avLst/>
            <a:gdLst/>
            <a:ahLst/>
            <a:cxnLst/>
            <a:rect r="r" b="b" t="t" l="l"/>
            <a:pathLst>
              <a:path h="3076313" w="3076313">
                <a:moveTo>
                  <a:pt x="0" y="0"/>
                </a:moveTo>
                <a:lnTo>
                  <a:pt x="3076313" y="0"/>
                </a:lnTo>
                <a:lnTo>
                  <a:pt x="3076313" y="3076313"/>
                </a:lnTo>
                <a:lnTo>
                  <a:pt x="0" y="3076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1927" y="2628366"/>
            <a:ext cx="3076313" cy="3076313"/>
          </a:xfrm>
          <a:custGeom>
            <a:avLst/>
            <a:gdLst/>
            <a:ahLst/>
            <a:cxnLst/>
            <a:rect r="r" b="b" t="t" l="l"/>
            <a:pathLst>
              <a:path h="3076313" w="3076313">
                <a:moveTo>
                  <a:pt x="0" y="0"/>
                </a:moveTo>
                <a:lnTo>
                  <a:pt x="3076313" y="0"/>
                </a:lnTo>
                <a:lnTo>
                  <a:pt x="3076313" y="3076313"/>
                </a:lnTo>
                <a:lnTo>
                  <a:pt x="0" y="3076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9995" y="1420058"/>
            <a:ext cx="14420453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8"/>
              </a:lnSpc>
              <a:spcBef>
                <a:spcPct val="0"/>
              </a:spcBef>
            </a:pPr>
            <a:r>
              <a:rPr lang="en-US" b="true" sz="5200" spc="-18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휴리스틱에 따른 Greedy, Astar알고리즘의 성능 변화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048" y="2646923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euclidean distance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1048" y="3258472"/>
            <a:ext cx="832248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멘헤튼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거리에 비하여 제곱근 연산이 있기 때문에 상대적으로 느리다.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이동 방향이 자유 방향이기 때문에 실제 거리보다 과소평가하는 경향이 있다.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하지만 휴리스틱 특성상 허용가능한 범위 내에서 값이 휴리스틱 성능이 좋아지기 때문에 astar알고리즘 기준으로 탐색 노드 수가 멘헤튼 보다 더 많은 것을 확인할 수 있다.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37307" y="2496872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A* + euclidean distance 경로 시각화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22929" y="5993735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greedy + euclidean distance 경로 시각화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568191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391271" y="6429459"/>
          <a:ext cx="5657850" cy="1885950"/>
        </p:xfrm>
        <a:graphic>
          <a:graphicData uri="http://schemas.openxmlformats.org/presentationml/2006/ole">
            <p:oleObj imgW="67818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4221591" y="2628366"/>
            <a:ext cx="3037709" cy="3037709"/>
          </a:xfrm>
          <a:custGeom>
            <a:avLst/>
            <a:gdLst/>
            <a:ahLst/>
            <a:cxnLst/>
            <a:rect r="r" b="b" t="t" l="l"/>
            <a:pathLst>
              <a:path h="3037709" w="3037709">
                <a:moveTo>
                  <a:pt x="0" y="0"/>
                </a:moveTo>
                <a:lnTo>
                  <a:pt x="3037709" y="0"/>
                </a:lnTo>
                <a:lnTo>
                  <a:pt x="3037709" y="3037709"/>
                </a:lnTo>
                <a:lnTo>
                  <a:pt x="0" y="303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21591" y="6077034"/>
            <a:ext cx="3037709" cy="3037709"/>
          </a:xfrm>
          <a:custGeom>
            <a:avLst/>
            <a:gdLst/>
            <a:ahLst/>
            <a:cxnLst/>
            <a:rect r="r" b="b" t="t" l="l"/>
            <a:pathLst>
              <a:path h="3037709" w="3037709">
                <a:moveTo>
                  <a:pt x="0" y="0"/>
                </a:moveTo>
                <a:lnTo>
                  <a:pt x="3037709" y="0"/>
                </a:lnTo>
                <a:lnTo>
                  <a:pt x="3037709" y="3037709"/>
                </a:lnTo>
                <a:lnTo>
                  <a:pt x="0" y="3037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9995" y="1420058"/>
            <a:ext cx="14420453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88"/>
              </a:lnSpc>
              <a:spcBef>
                <a:spcPct val="0"/>
              </a:spcBef>
            </a:pPr>
            <a:r>
              <a:rPr lang="en-US" b="true" sz="5200" spc="-18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휴리스틱에 따른 Greedy, Astar알고리즘의 성능 변화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048" y="2646923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manhattan tie breaking distance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1271" y="3270334"/>
            <a:ext cx="644638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멘헤튼</a:t>
            </a: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거리를 쓰되 값에 아주 약간의 값을 추가하여 무수히 발생하는 중복 노드들을 방지한다.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대신 휴리스틱 함수의 규칙인 휴리스틱 값이 실제 거리보다 커서는 안된다라는 허용가능 조건을 어긴 휴리스틱이기 때문에 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astar에서 최적값이 보장되지 않는다.</a:t>
            </a:r>
          </a:p>
          <a:p>
            <a:pPr algn="l" marL="0" indent="0" lvl="0">
              <a:lnSpc>
                <a:spcPts val="2849"/>
              </a:lnSpc>
            </a:pPr>
            <a:r>
              <a:rPr lang="en-US" sz="1899" spc="-68" strike="noStrike" u="none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그럼에도 불구하고 발생하는 오차에 비해 탐색 범위를 목표 방향으로 크게 좁혀 속도가 비약적으로 빨라지기 때문에 사용한다.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41908" y="2523591"/>
            <a:ext cx="6376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A* + manhattan tie breaking 경로 시각화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3823" y="5972259"/>
            <a:ext cx="7313608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greedy + manhattan tie breaking 경로 시각화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1105381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성능 비교 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472710" y="3551590"/>
          <a:ext cx="13940147" cy="3971925"/>
        </p:xfrm>
        <a:graphic>
          <a:graphicData uri="http://schemas.openxmlformats.org/drawingml/2006/table">
            <a:tbl>
              <a:tblPr/>
              <a:tblGrid>
                <a:gridCol w="2788029"/>
                <a:gridCol w="2788029"/>
                <a:gridCol w="2788029"/>
                <a:gridCol w="2788029"/>
                <a:gridCol w="2788029"/>
              </a:tblGrid>
              <a:tr h="979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Greedy(멘하튼)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A *(멘하튼)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</a:tr>
              <a:tr h="1496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경로 길이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  <a:tr h="1496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탐색 노드 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332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Nanum Square Bold"/>
                          <a:ea typeface="Nanum Square Bold"/>
                          <a:cs typeface="Nanum Square Bold"/>
                          <a:sym typeface="Nanum Square Bold"/>
                        </a:rPr>
                        <a:t>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472710" y="2884442"/>
            <a:ext cx="5881846" cy="34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A*가 노드 수와 시간 모두에서 우수한 성능을 보였음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1105381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문제점 및 개선 방안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59085" y="2639481"/>
          <a:ext cx="15569830" cy="6600825"/>
        </p:xfrm>
        <a:graphic>
          <a:graphicData uri="http://schemas.openxmlformats.org/drawingml/2006/table">
            <a:tbl>
              <a:tblPr/>
              <a:tblGrid>
                <a:gridCol w="4353154"/>
                <a:gridCol w="4353154"/>
                <a:gridCol w="6863521"/>
              </a:tblGrid>
              <a:tr h="1001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알고리즘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문제점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개선 방향(대안 알고리즘/방법)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DCB"/>
                    </a:solidFill>
                  </a:tcPr>
                </a:tc>
              </a:tr>
              <a:tr h="13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높은 메모리 사용량 (공간 복잡도)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IDA* (Iterative Deepening A*) 도입하여 메모리 효율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  <a:tr h="13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최적 경로 미보장 및 탐색 불안정성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최단 경로를 찾는 문제에서는 사용을 피하거나, 반복 심화 DFS (IDS)로 대체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  <a:tr h="13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A*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휴리스틱 설계에 대한 높은 의존성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휴리스틱의 품질(허용성)을 검증하거나, Dijkstra 알고리즘과 비교 분석하여 정확도를 보완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  <a:tr h="1399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Greedy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2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지역 최솟값 (함정)에 빠질 위험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  <a:cs typeface="Nanum Square"/>
                          <a:sym typeface="Nanum Square"/>
                        </a:rPr>
                        <a:t>A* 로 전환하거나, Local Minima 상황을 회피하는 경로 단순화(Path Smoothing) 기법 적용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47700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팀 소개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89995" y="4337778"/>
            <a:ext cx="3031615" cy="3507356"/>
            <a:chOff x="0" y="0"/>
            <a:chExt cx="648537" cy="750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8537" cy="750309"/>
            </a:xfrm>
            <a:custGeom>
              <a:avLst/>
              <a:gdLst/>
              <a:ahLst/>
              <a:cxnLst/>
              <a:rect r="r" b="b" t="t" l="l"/>
              <a:pathLst>
                <a:path h="750309" w="648537">
                  <a:moveTo>
                    <a:pt x="51075" y="0"/>
                  </a:moveTo>
                  <a:lnTo>
                    <a:pt x="597462" y="0"/>
                  </a:lnTo>
                  <a:cubicBezTo>
                    <a:pt x="625670" y="0"/>
                    <a:pt x="648537" y="22867"/>
                    <a:pt x="648537" y="51075"/>
                  </a:cubicBezTo>
                  <a:lnTo>
                    <a:pt x="648537" y="699235"/>
                  </a:lnTo>
                  <a:cubicBezTo>
                    <a:pt x="648537" y="727443"/>
                    <a:pt x="625670" y="750309"/>
                    <a:pt x="597462" y="750309"/>
                  </a:cubicBezTo>
                  <a:lnTo>
                    <a:pt x="51075" y="750309"/>
                  </a:lnTo>
                  <a:cubicBezTo>
                    <a:pt x="37529" y="750309"/>
                    <a:pt x="24538" y="744928"/>
                    <a:pt x="14959" y="735350"/>
                  </a:cubicBezTo>
                  <a:cubicBezTo>
                    <a:pt x="5381" y="725772"/>
                    <a:pt x="0" y="712781"/>
                    <a:pt x="0" y="699235"/>
                  </a:cubicBezTo>
                  <a:lnTo>
                    <a:pt x="0" y="51075"/>
                  </a:lnTo>
                  <a:cubicBezTo>
                    <a:pt x="0" y="22867"/>
                    <a:pt x="22867" y="0"/>
                    <a:pt x="5107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623" r="0" b="-762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83076" y="4337778"/>
            <a:ext cx="3031615" cy="3507356"/>
            <a:chOff x="0" y="0"/>
            <a:chExt cx="648537" cy="750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8537" cy="750309"/>
            </a:xfrm>
            <a:custGeom>
              <a:avLst/>
              <a:gdLst/>
              <a:ahLst/>
              <a:cxnLst/>
              <a:rect r="r" b="b" t="t" l="l"/>
              <a:pathLst>
                <a:path h="750309" w="648537">
                  <a:moveTo>
                    <a:pt x="51075" y="0"/>
                  </a:moveTo>
                  <a:lnTo>
                    <a:pt x="597462" y="0"/>
                  </a:lnTo>
                  <a:cubicBezTo>
                    <a:pt x="625670" y="0"/>
                    <a:pt x="648537" y="22867"/>
                    <a:pt x="648537" y="51075"/>
                  </a:cubicBezTo>
                  <a:lnTo>
                    <a:pt x="648537" y="699235"/>
                  </a:lnTo>
                  <a:cubicBezTo>
                    <a:pt x="648537" y="727443"/>
                    <a:pt x="625670" y="750309"/>
                    <a:pt x="597462" y="750309"/>
                  </a:cubicBezTo>
                  <a:lnTo>
                    <a:pt x="51075" y="750309"/>
                  </a:lnTo>
                  <a:cubicBezTo>
                    <a:pt x="37529" y="750309"/>
                    <a:pt x="24538" y="744928"/>
                    <a:pt x="14959" y="735350"/>
                  </a:cubicBezTo>
                  <a:cubicBezTo>
                    <a:pt x="5381" y="725772"/>
                    <a:pt x="0" y="712781"/>
                    <a:pt x="0" y="699235"/>
                  </a:cubicBezTo>
                  <a:lnTo>
                    <a:pt x="0" y="51075"/>
                  </a:lnTo>
                  <a:cubicBezTo>
                    <a:pt x="0" y="22867"/>
                    <a:pt x="22867" y="0"/>
                    <a:pt x="510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590" r="0" b="-559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76157" y="4337778"/>
            <a:ext cx="3031615" cy="3507356"/>
            <a:chOff x="0" y="0"/>
            <a:chExt cx="648537" cy="750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8537" cy="750309"/>
            </a:xfrm>
            <a:custGeom>
              <a:avLst/>
              <a:gdLst/>
              <a:ahLst/>
              <a:cxnLst/>
              <a:rect r="r" b="b" t="t" l="l"/>
              <a:pathLst>
                <a:path h="750309" w="648537">
                  <a:moveTo>
                    <a:pt x="51075" y="0"/>
                  </a:moveTo>
                  <a:lnTo>
                    <a:pt x="597462" y="0"/>
                  </a:lnTo>
                  <a:cubicBezTo>
                    <a:pt x="625670" y="0"/>
                    <a:pt x="648537" y="22867"/>
                    <a:pt x="648537" y="51075"/>
                  </a:cubicBezTo>
                  <a:lnTo>
                    <a:pt x="648537" y="699235"/>
                  </a:lnTo>
                  <a:cubicBezTo>
                    <a:pt x="648537" y="727443"/>
                    <a:pt x="625670" y="750309"/>
                    <a:pt x="597462" y="750309"/>
                  </a:cubicBezTo>
                  <a:lnTo>
                    <a:pt x="51075" y="750309"/>
                  </a:lnTo>
                  <a:cubicBezTo>
                    <a:pt x="37529" y="750309"/>
                    <a:pt x="24538" y="744928"/>
                    <a:pt x="14959" y="735350"/>
                  </a:cubicBezTo>
                  <a:cubicBezTo>
                    <a:pt x="5381" y="725772"/>
                    <a:pt x="0" y="712781"/>
                    <a:pt x="0" y="699235"/>
                  </a:cubicBezTo>
                  <a:lnTo>
                    <a:pt x="0" y="51075"/>
                  </a:lnTo>
                  <a:cubicBezTo>
                    <a:pt x="0" y="22867"/>
                    <a:pt x="22867" y="0"/>
                    <a:pt x="51075" y="0"/>
                  </a:cubicBezTo>
                  <a:close/>
                </a:path>
              </a:pathLst>
            </a:custGeom>
            <a:blipFill>
              <a:blip r:embed="rId4"/>
              <a:stretch>
                <a:fillRect l="-11701" t="-29886" r="-86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69238" y="4337778"/>
            <a:ext cx="3031615" cy="3507356"/>
            <a:chOff x="0" y="0"/>
            <a:chExt cx="648537" cy="7503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8537" cy="750309"/>
            </a:xfrm>
            <a:custGeom>
              <a:avLst/>
              <a:gdLst/>
              <a:ahLst/>
              <a:cxnLst/>
              <a:rect r="r" b="b" t="t" l="l"/>
              <a:pathLst>
                <a:path h="750309" w="648537">
                  <a:moveTo>
                    <a:pt x="51075" y="0"/>
                  </a:moveTo>
                  <a:lnTo>
                    <a:pt x="597462" y="0"/>
                  </a:lnTo>
                  <a:cubicBezTo>
                    <a:pt x="625670" y="0"/>
                    <a:pt x="648537" y="22867"/>
                    <a:pt x="648537" y="51075"/>
                  </a:cubicBezTo>
                  <a:lnTo>
                    <a:pt x="648537" y="699235"/>
                  </a:lnTo>
                  <a:cubicBezTo>
                    <a:pt x="648537" y="727443"/>
                    <a:pt x="625670" y="750309"/>
                    <a:pt x="597462" y="750309"/>
                  </a:cubicBezTo>
                  <a:lnTo>
                    <a:pt x="51075" y="750309"/>
                  </a:lnTo>
                  <a:cubicBezTo>
                    <a:pt x="37529" y="750309"/>
                    <a:pt x="24538" y="744928"/>
                    <a:pt x="14959" y="735350"/>
                  </a:cubicBezTo>
                  <a:cubicBezTo>
                    <a:pt x="5381" y="725772"/>
                    <a:pt x="0" y="712781"/>
                    <a:pt x="0" y="699235"/>
                  </a:cubicBezTo>
                  <a:lnTo>
                    <a:pt x="0" y="51075"/>
                  </a:lnTo>
                  <a:cubicBezTo>
                    <a:pt x="0" y="22867"/>
                    <a:pt x="22867" y="0"/>
                    <a:pt x="5107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623" r="0" b="-762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90084" y="8211500"/>
            <a:ext cx="30315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  <a:spcBef>
                <a:spcPct val="0"/>
              </a:spcBef>
            </a:pPr>
            <a:r>
              <a:rPr lang="en-US" b="true" sz="2700" spc="-9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박지혁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83121" y="8211500"/>
            <a:ext cx="30315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  <a:spcBef>
                <a:spcPct val="0"/>
              </a:spcBef>
            </a:pPr>
            <a:r>
              <a:rPr lang="en-US" b="true" sz="2700" spc="-9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김진탁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6202" y="8211500"/>
            <a:ext cx="30315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  <a:spcBef>
                <a:spcPct val="0"/>
              </a:spcBef>
            </a:pPr>
            <a:r>
              <a:rPr lang="en-US" b="true" sz="2700" spc="-9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임세윤 | DFS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69283" y="8211500"/>
            <a:ext cx="3031525" cy="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  <a:spcBef>
                <a:spcPct val="0"/>
              </a:spcBef>
            </a:pPr>
            <a:r>
              <a:rPr lang="en-US" b="true" sz="2700" spc="-97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곽건 | 데이터구조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9540" y="778217"/>
            <a:ext cx="353377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역할 분담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71808"/>
            <a:ext cx="11340898" cy="484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곽건</a:t>
            </a: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시각화, 출력, 입력 코드 등 베이스 구현 및 해당 부분 보고서 작성</a:t>
            </a:r>
          </a:p>
          <a:p>
            <a:pPr algn="l">
              <a:lnSpc>
                <a:spcPts val="2974"/>
              </a:lnSpc>
            </a:pP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김진탁</a:t>
            </a: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Greedy, A* 구현 및 시각화, 해당 부분 보고서 작성</a:t>
            </a:r>
          </a:p>
          <a:p>
            <a:pPr algn="l">
              <a:lnSpc>
                <a:spcPts val="2974"/>
              </a:lnSpc>
            </a:pP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박지혁</a:t>
            </a: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BFS 구현 및 시각화,  해당 부분 보고서 작성</a:t>
            </a:r>
          </a:p>
          <a:p>
            <a:pPr algn="l">
              <a:lnSpc>
                <a:spcPts val="2974"/>
              </a:lnSpc>
            </a:pP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임세윤</a:t>
            </a:r>
          </a:p>
          <a:p>
            <a:pPr algn="l">
              <a:lnSpc>
                <a:spcPts val="2974"/>
              </a:lnSpc>
            </a:pPr>
            <a:r>
              <a:rPr lang="en-US" sz="2499" spc="-89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구현 및 시각화, 해당 부분 보고서 작성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3906797"/>
            <a:ext cx="17005635" cy="2473406"/>
            <a:chOff x="0" y="0"/>
            <a:chExt cx="4478850" cy="6514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651432"/>
            </a:xfrm>
            <a:custGeom>
              <a:avLst/>
              <a:gdLst/>
              <a:ahLst/>
              <a:cxnLst/>
              <a:rect r="r" b="b" t="t" l="l"/>
              <a:pathLst>
                <a:path h="651432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660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38638" y="4241116"/>
            <a:ext cx="1001072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질문 및 답변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2608" y="5480098"/>
            <a:ext cx="464278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궁금한 사항을 질문해 주세요.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38638" y="4241116"/>
            <a:ext cx="1001072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22608" y="5480098"/>
            <a:ext cx="4642785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038" y="1283441"/>
            <a:ext cx="7720118" cy="7720118"/>
          </a:xfrm>
          <a:custGeom>
            <a:avLst/>
            <a:gdLst/>
            <a:ahLst/>
            <a:cxnLst/>
            <a:rect r="r" b="b" t="t" l="l"/>
            <a:pathLst>
              <a:path h="7720118" w="7720118">
                <a:moveTo>
                  <a:pt x="0" y="0"/>
                </a:moveTo>
                <a:lnTo>
                  <a:pt x="7720118" y="0"/>
                </a:lnTo>
                <a:lnTo>
                  <a:pt x="7720118" y="7720118"/>
                </a:lnTo>
                <a:lnTo>
                  <a:pt x="0" y="772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1023" y="1873806"/>
            <a:ext cx="2892416" cy="6356958"/>
          </a:xfrm>
          <a:custGeom>
            <a:avLst/>
            <a:gdLst/>
            <a:ahLst/>
            <a:cxnLst/>
            <a:rect r="r" b="b" t="t" l="l"/>
            <a:pathLst>
              <a:path h="6356958" w="2892416">
                <a:moveTo>
                  <a:pt x="0" y="0"/>
                </a:moveTo>
                <a:lnTo>
                  <a:pt x="2892416" y="0"/>
                </a:lnTo>
                <a:lnTo>
                  <a:pt x="289241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83439" y="1957539"/>
            <a:ext cx="3308628" cy="6189492"/>
          </a:xfrm>
          <a:custGeom>
            <a:avLst/>
            <a:gdLst/>
            <a:ahLst/>
            <a:cxnLst/>
            <a:rect r="r" b="b" t="t" l="l"/>
            <a:pathLst>
              <a:path h="6189492" w="3308628">
                <a:moveTo>
                  <a:pt x="0" y="0"/>
                </a:moveTo>
                <a:lnTo>
                  <a:pt x="3308629" y="0"/>
                </a:lnTo>
                <a:lnTo>
                  <a:pt x="3308629" y="6189492"/>
                </a:lnTo>
                <a:lnTo>
                  <a:pt x="0" y="618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068" y="1965021"/>
            <a:ext cx="2868577" cy="6356958"/>
          </a:xfrm>
          <a:custGeom>
            <a:avLst/>
            <a:gdLst/>
            <a:ahLst/>
            <a:cxnLst/>
            <a:rect r="r" b="b" t="t" l="l"/>
            <a:pathLst>
              <a:path h="6356958" w="2868577">
                <a:moveTo>
                  <a:pt x="0" y="0"/>
                </a:moveTo>
                <a:lnTo>
                  <a:pt x="2868577" y="0"/>
                </a:lnTo>
                <a:lnTo>
                  <a:pt x="286857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038" y="141605"/>
            <a:ext cx="12151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별첨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469" y="1750041"/>
            <a:ext cx="3030202" cy="6340978"/>
          </a:xfrm>
          <a:custGeom>
            <a:avLst/>
            <a:gdLst/>
            <a:ahLst/>
            <a:cxnLst/>
            <a:rect r="r" b="b" t="t" l="l"/>
            <a:pathLst>
              <a:path h="6340978" w="3030202">
                <a:moveTo>
                  <a:pt x="0" y="0"/>
                </a:moveTo>
                <a:lnTo>
                  <a:pt x="3030202" y="0"/>
                </a:lnTo>
                <a:lnTo>
                  <a:pt x="3030202" y="6340977"/>
                </a:lnTo>
                <a:lnTo>
                  <a:pt x="0" y="634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5671" y="1750041"/>
            <a:ext cx="3294129" cy="6197134"/>
          </a:xfrm>
          <a:custGeom>
            <a:avLst/>
            <a:gdLst/>
            <a:ahLst/>
            <a:cxnLst/>
            <a:rect r="r" b="b" t="t" l="l"/>
            <a:pathLst>
              <a:path h="6197134" w="3294129">
                <a:moveTo>
                  <a:pt x="0" y="0"/>
                </a:moveTo>
                <a:lnTo>
                  <a:pt x="3294128" y="0"/>
                </a:lnTo>
                <a:lnTo>
                  <a:pt x="3294128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39799" y="1750041"/>
            <a:ext cx="3218846" cy="6223673"/>
          </a:xfrm>
          <a:custGeom>
            <a:avLst/>
            <a:gdLst/>
            <a:ahLst/>
            <a:cxnLst/>
            <a:rect r="r" b="b" t="t" l="l"/>
            <a:pathLst>
              <a:path h="6223673" w="3218846">
                <a:moveTo>
                  <a:pt x="0" y="0"/>
                </a:moveTo>
                <a:lnTo>
                  <a:pt x="3218846" y="0"/>
                </a:lnTo>
                <a:lnTo>
                  <a:pt x="3218846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8645" y="1750041"/>
            <a:ext cx="3038218" cy="6340978"/>
          </a:xfrm>
          <a:custGeom>
            <a:avLst/>
            <a:gdLst/>
            <a:ahLst/>
            <a:cxnLst/>
            <a:rect r="r" b="b" t="t" l="l"/>
            <a:pathLst>
              <a:path h="6340978" w="3038218">
                <a:moveTo>
                  <a:pt x="0" y="0"/>
                </a:moveTo>
                <a:lnTo>
                  <a:pt x="3038218" y="0"/>
                </a:lnTo>
                <a:lnTo>
                  <a:pt x="3038218" y="6340977"/>
                </a:lnTo>
                <a:lnTo>
                  <a:pt x="0" y="6340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6863" y="1750041"/>
            <a:ext cx="2971878" cy="6356958"/>
          </a:xfrm>
          <a:custGeom>
            <a:avLst/>
            <a:gdLst/>
            <a:ahLst/>
            <a:cxnLst/>
            <a:rect r="r" b="b" t="t" l="l"/>
            <a:pathLst>
              <a:path h="6356958" w="2971878">
                <a:moveTo>
                  <a:pt x="0" y="0"/>
                </a:moveTo>
                <a:lnTo>
                  <a:pt x="2971878" y="0"/>
                </a:lnTo>
                <a:lnTo>
                  <a:pt x="29718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47700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  프로젝트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9995" y="3122385"/>
            <a:ext cx="11428702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9995" y="3734026"/>
            <a:ext cx="11983133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60 x 60 격자 미로에서 </a:t>
            </a: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시작점(S) </a:t>
            </a: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→ 목표점(G) 으로 가는 최적 경로를 찾는 탐색 알고리즘을 구현</a:t>
            </a:r>
          </a:p>
          <a:p>
            <a:pPr algn="l" marL="0" indent="0" lvl="0">
              <a:lnSpc>
                <a:spcPts val="2659"/>
              </a:lnSpc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BFS, DFS, A* 알고리즘을 비교하여 효율성과 정확성을 분석한다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89995" y="5071359"/>
            <a:ext cx="11428702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문제 정의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995" y="5684769"/>
            <a:ext cx="11983133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미로는 0(이동 가능), 1(벽), S(</a:t>
            </a: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시작), G(</a:t>
            </a: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목표)로 구성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 알고리즘은 유효한 경로를 반드시 찾아야 하며, 가능한 경우 최단 경로를 탐색해야 한다.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같은</a:t>
            </a:r>
            <a:r>
              <a:rPr lang="en-US" sz="1899" spc="-68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맵(60×60)에서 모든 알고리즘을 실행하여 성능을 정량적으로 비교</a:t>
            </a:r>
          </a:p>
          <a:p>
            <a:pPr algn="l" marL="0" indent="0" lvl="0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46699"/>
            <a:ext cx="3457405" cy="6127391"/>
          </a:xfrm>
          <a:custGeom>
            <a:avLst/>
            <a:gdLst/>
            <a:ahLst/>
            <a:cxnLst/>
            <a:rect r="r" b="b" t="t" l="l"/>
            <a:pathLst>
              <a:path h="6127391" w="3457405">
                <a:moveTo>
                  <a:pt x="0" y="0"/>
                </a:moveTo>
                <a:lnTo>
                  <a:pt x="3457405" y="0"/>
                </a:lnTo>
                <a:lnTo>
                  <a:pt x="3457405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86105" y="1846699"/>
            <a:ext cx="3283774" cy="2475725"/>
          </a:xfrm>
          <a:custGeom>
            <a:avLst/>
            <a:gdLst/>
            <a:ahLst/>
            <a:cxnLst/>
            <a:rect r="r" b="b" t="t" l="l"/>
            <a:pathLst>
              <a:path h="2475725" w="3283774">
                <a:moveTo>
                  <a:pt x="0" y="0"/>
                </a:moveTo>
                <a:lnTo>
                  <a:pt x="3283774" y="0"/>
                </a:lnTo>
                <a:lnTo>
                  <a:pt x="3283774" y="2475725"/>
                </a:lnTo>
                <a:lnTo>
                  <a:pt x="0" y="2475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69879" y="1846699"/>
            <a:ext cx="3423487" cy="6135249"/>
          </a:xfrm>
          <a:custGeom>
            <a:avLst/>
            <a:gdLst/>
            <a:ahLst/>
            <a:cxnLst/>
            <a:rect r="r" b="b" t="t" l="l"/>
            <a:pathLst>
              <a:path h="6135249" w="3423487">
                <a:moveTo>
                  <a:pt x="0" y="0"/>
                </a:moveTo>
                <a:lnTo>
                  <a:pt x="3423487" y="0"/>
                </a:lnTo>
                <a:lnTo>
                  <a:pt x="3423487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366" y="1846699"/>
            <a:ext cx="3360759" cy="6176054"/>
          </a:xfrm>
          <a:custGeom>
            <a:avLst/>
            <a:gdLst/>
            <a:ahLst/>
            <a:cxnLst/>
            <a:rect r="r" b="b" t="t" l="l"/>
            <a:pathLst>
              <a:path h="6176054" w="3360759">
                <a:moveTo>
                  <a:pt x="0" y="0"/>
                </a:moveTo>
                <a:lnTo>
                  <a:pt x="3360759" y="0"/>
                </a:lnTo>
                <a:lnTo>
                  <a:pt x="3360759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4125" y="1846699"/>
            <a:ext cx="3163427" cy="6268426"/>
          </a:xfrm>
          <a:custGeom>
            <a:avLst/>
            <a:gdLst/>
            <a:ahLst/>
            <a:cxnLst/>
            <a:rect r="r" b="b" t="t" l="l"/>
            <a:pathLst>
              <a:path h="6268426" w="3163427">
                <a:moveTo>
                  <a:pt x="0" y="0"/>
                </a:moveTo>
                <a:lnTo>
                  <a:pt x="3163427" y="0"/>
                </a:lnTo>
                <a:lnTo>
                  <a:pt x="3163427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87191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BFS 탐색 알고리즘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80397" y="3599357"/>
            <a:ext cx="15007541" cy="437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BFS의 시간 복잡도 분석</a:t>
            </a:r>
          </a:p>
          <a:p>
            <a:pPr algn="l">
              <a:lnSpc>
                <a:spcPts val="3299"/>
              </a:lnSpc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BFS의 </a:t>
            </a: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</a:t>
            </a: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간 복잡도는</a:t>
            </a: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미로를 그래프 구조로 간주할 때 다음과 같이 분석됩니다.</a:t>
            </a:r>
          </a:p>
          <a:p>
            <a:pPr algn="l" marL="474979" indent="-237490" lvl="1">
              <a:lnSpc>
                <a:spcPts val="3299"/>
              </a:lnSpc>
              <a:buAutoNum type="arabicPeriod" startAt="1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그래프 관점: 노드의 개수 |V| (Vertex, 미로의 칸 수)와 간선의 개수 |E| (Edge, 이동 가능한 경로 수)를 사용하여 표현합니다.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O(|V| + |E|)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미로의 모든 칸을 탐색하고, 각 칸에서 인접한 4개의 경로(간선)를 모두 확인하기 때문에, 이는 노드와 간선의 총합에 비례합니다.</a:t>
            </a:r>
          </a:p>
          <a:p>
            <a:pPr algn="l" marL="474979" indent="-237490" lvl="1">
              <a:lnSpc>
                <a:spcPts val="3299"/>
              </a:lnSpc>
              <a:buAutoNum type="arabicPeriod" startAt="1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미로 크기 관점: 맵 크기가 times N일 때, 노드의 총 개수는 timesN 입니다.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O(M times</a:t>
            </a: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N)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60x60 미로의 경우, 최대 60 times 60 = 3,600개의 노드를 탐색하게 됩니다.</a:t>
            </a:r>
          </a:p>
          <a:p>
            <a:pPr algn="l" marL="474979" indent="-237490" lvl="1">
              <a:lnSpc>
                <a:spcPts val="3299"/>
              </a:lnSpc>
              <a:buAutoNum type="arabicPeriod" startAt="1"/>
            </a:pPr>
            <a:r>
              <a:rPr lang="en-US" sz="2199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공간 복잡도: BFS는 탐색 과정에서 모든 방문 노드와 다음에 방문할 노드들(Queue)을 저장해야 하므로, 최악의 경우 $O(|V|)$ 만큼의 공간(메모리)을 사용합니다. 이는 DFS에 비해 메모리 효율성이 낮다는 단점이 됩니다.</a:t>
            </a:r>
          </a:p>
          <a:p>
            <a:pPr algn="l" marL="0" indent="0" lvl="0">
              <a:lnSpc>
                <a:spcPts val="217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87191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89995" y="1401008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BFS 탐색 알고리즘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789995" y="2591633"/>
            <a:ext cx="1135883" cy="0"/>
          </a:xfrm>
          <a:prstGeom prst="line">
            <a:avLst/>
          </a:prstGeom>
          <a:ln cap="flat" w="38100">
            <a:solidFill>
              <a:srgbClr val="2630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89995" y="3438906"/>
            <a:ext cx="10327139" cy="17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휴리스틱에 따른 실제 성능 비교 및 분석</a:t>
            </a:r>
          </a:p>
          <a:p>
            <a:pPr algn="l">
              <a:lnSpc>
                <a:spcPts val="3389"/>
              </a:lnSpc>
            </a:pP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BFS는</a:t>
            </a: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휴리스틱(Heuristic)을 사용하지 않는 비정보 탐색 알고리즘이므로, 목표 지점까지의 '가장 빠른 길'을 추정할 수 없습니다. 따라서 탐색 공간을 비효율적으로 넓게 확장하게 됩니다.</a:t>
            </a:r>
          </a:p>
          <a:p>
            <a:pPr algn="l" marL="0" indent="0" lvl="0">
              <a:lnSpc>
                <a:spcPts val="338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09569" y="5067300"/>
            <a:ext cx="10887991" cy="299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933" indent="-243967" lvl="1">
              <a:lnSpc>
                <a:spcPts val="3389"/>
              </a:lnSpc>
              <a:buFont typeface="Arial"/>
              <a:buChar char="•"/>
            </a:pP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탐색 순서: </a:t>
            </a: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시작 노드에서 인접한 모든 노드를 먼저 탐색하고, 그 다음 레벨(깊이)의 노드들을 순차적으로 탐색합니다. (수평적 탐색)</a:t>
            </a:r>
          </a:p>
          <a:p>
            <a:pPr algn="l" marL="487933" indent="-243967" lvl="1">
              <a:lnSpc>
                <a:spcPts val="3389"/>
              </a:lnSpc>
              <a:buFont typeface="Arial"/>
              <a:buChar char="•"/>
            </a:pP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자료구조: 다음에 탐색할 노드를 저장하고 관리하기 위해 큐(Queue) 자료구조를 사용하며, 이는 선입선출(FIFO: First-In, First-Out) 원칙에 따라 동작합니다.</a:t>
            </a:r>
          </a:p>
          <a:p>
            <a:pPr algn="l" marL="487933" indent="-243967" lvl="1">
              <a:lnSpc>
                <a:spcPts val="3389"/>
              </a:lnSpc>
              <a:buFont typeface="Arial"/>
              <a:buChar char="•"/>
            </a:pP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최단 경로 보장:</a:t>
            </a:r>
            <a:r>
              <a:rPr lang="en-US" sz="2259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BFS는 레벨 단위로 탐색을 진행하기 때문에, 목표점(Goal)을 발견하는 순간의 경로가 곧 최소 이동 횟수를 가진 최단 경로(Optimal Path)임을 수학적으로 보장합니다.</a:t>
            </a:r>
          </a:p>
          <a:p>
            <a:pPr algn="l" marL="0" indent="0" lvl="0">
              <a:lnSpc>
                <a:spcPts val="338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 탐색 알고리즘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856" y="2768046"/>
            <a:ext cx="11130595" cy="101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현재 위치에서 가능한 한 깊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 내려가 경로를 탐색하는 것을 최우선으로 한다.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만약 막다른 길에 도달하면, 직전 노드로 되돌아가(Backtracking) 다른 미방문 경로를 탐색합니다.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57856" y="7266970"/>
            <a:ext cx="11075143" cy="6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DFS는 목표까지의 비용을 전혀 고려하지 않기 때문에, 시작점(S)에서 목표점(G)까지 가장 먼저 찾은 경로를 반환합니다. 따라서 최단 경로(Optimal Path)를 보장하지 않습니다.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3347" y="4435652"/>
            <a:ext cx="2637726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자료구조의 사용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7856" y="4963338"/>
            <a:ext cx="11799832" cy="6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DFS의 깊이 우선 원칙은 스택(Stack) 자료구조를 사용하여 구현됩니다. 스택의 LIFO(Last-In, First-Out) 특성 때문에, 가장 최근에 발견된 노드가 가장 먼저 탐색되어 자연스럽게 깊이 탐색이 이루어집니다.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856" y="6539260"/>
            <a:ext cx="2637726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경로의 최적성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DFS  탐색 알고리즘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856" y="3829370"/>
            <a:ext cx="12532717" cy="301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DFS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알고리즘의 시간 복잡도는 탐색 공간 내의 그래프 구조와 최대 깊이에 따라 결정됩니다.</a:t>
            </a: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b (B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r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anching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f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ctor): 각 노드에서 뻗어나가는 평균 가지(이웃 노드)의 수</a:t>
            </a: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m (Maximum Depth): 탐색 공간 내 노드의 최대 깊이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Worst Case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이론적으로 최악의 경우, DFS는 목표 노드에 도달하기 전에 잘못된 경로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를 따라 최대 깊이(m)까지 탐색해야 할 수 있으며, 이는 탐색 공간의 크기에 따라 지수 함수적으로 증가합니다.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O(b^m)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7856" y="2726647"/>
            <a:ext cx="192169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시간 복잡도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973" y="703794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A*  탐색 알고리즘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856" y="2444777"/>
            <a:ext cx="9149563" cy="101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목표에 가깝더라도, 거기까지 가는 데 너무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많이 걸었다면 그 길을 후순위로 미룬다.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다른 쪽에서 더 짧은 경로가 있을지 모르니 주변을 더 넓게 탐색한다.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3434667"/>
            <a:ext cx="192169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비용 함수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249" y="4038552"/>
            <a:ext cx="2173528" cy="34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2196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f(n)=g(n)+h(n)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5086" y="5245410"/>
            <a:ext cx="16390522" cy="401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A* 알고리즘의 시간 복잡도는 어떤 휴리스틱 함수를 사용하느냐와 그래프의 구조에 따라 크게 달라진다.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Worst Case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이론적으로 최악의 경우, A*는 탐색 공간 내의 모든 노드를 방문해야 할 수도 있다.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O(bd)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휴리스틱에 따른 실제 성능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A*의 핵심은 탐색 범위를 좁히는 것이므로, 휴리스틱의 정확도가 실제 속도를 결정한다.</a:t>
            </a: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최악의 휴리스틱인 경우(h=0): 다익스트라(Dijkstra) 알고리즘과 동일해지며, 모든 방향을 다 뒤지므로 가장 느리다.</a:t>
            </a: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휴리스틱이이 완벽한 경우: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오차 없이 정확히 남은 거리를 안다면, 목표를 향해 일직선으로 가므로 O(d)가 된다. (이상적인 선형 시간)</a:t>
            </a: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일반적인 좋은 휴리스틱: 탐색해야 할 노드의 수가 지수 함수적으로 늘어나는 것을 방지하고, 다항 시간O(n^k) 에 가깝게 줄여든다.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5086" y="4717725"/>
            <a:ext cx="192169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시간 복잡도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6088" y="5806039"/>
            <a:ext cx="7368308" cy="167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 (Branching factor) 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각 노드에서 뻗어나가는 평균 가지(이웃 노드)의 수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 (Depth)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시작점에서 목표점까지의 최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단 경로 깊이(단계 수) n: 전체 노드 수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C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182" y="815229"/>
            <a:ext cx="17005635" cy="8879412"/>
            <a:chOff x="0" y="0"/>
            <a:chExt cx="4478850" cy="2338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8850" cy="2338611"/>
            </a:xfrm>
            <a:custGeom>
              <a:avLst/>
              <a:gdLst/>
              <a:ahLst/>
              <a:cxnLst/>
              <a:rect r="r" b="b" t="t" l="l"/>
              <a:pathLst>
                <a:path h="2338611" w="447885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57856" y="1084809"/>
            <a:ext cx="886823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  <a:spcBef>
                <a:spcPct val="0"/>
              </a:spcBef>
            </a:pPr>
            <a:r>
              <a:rPr lang="en-US" b="true" sz="7500" spc="-270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Greedy  탐색 알고리즘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856" y="2444777"/>
            <a:ext cx="11531934" cy="13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지금까지 얼마나 소요되었는지는 전혀 신경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쓰지 않고, 오직 목표에 얼마나 가까워졌는가만 본다.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따라서 최적의 경로는 보장하지 않는다.</a:t>
            </a: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35086" y="3434667"/>
            <a:ext cx="192169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비용 함수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110" y="4058488"/>
            <a:ext cx="2173528" cy="34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2196" spc="-79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f(n)=h(n)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5086" y="5350185"/>
            <a:ext cx="16390522" cy="501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Greedy 알고리즘의 시간 복잡도 역시 휴리스틱 함수의 성질과 그래프의 구조에 따라 달라지지만, 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A*와 달리 최적의 경로를 찾는다는 보장이 없으므로 탐색 양상은 다르게 나타난다.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Worst Case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이론적으로 최악의 경우, 잘못된 휴리스틱으로 인해 막다른 길을 모두 탐색해야 할 수 있다.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(예: 벽 너머에 목표가 있는데 직선거리만 믿고 벽으로 계속 돌진하는 경우)</a:t>
            </a:r>
          </a:p>
          <a:p>
            <a:pPr algn="l">
              <a:lnSpc>
                <a:spcPts val="2684"/>
              </a:lnSpc>
            </a:pPr>
          </a:p>
          <a:p>
            <a:pPr algn="l">
              <a:lnSpc>
                <a:spcPts val="2684"/>
              </a:lnSpc>
            </a:pPr>
            <a:r>
              <a:rPr lang="en-US" sz="2255" spc="-81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휴리스틱에 따른 실제 성능</a:t>
            </a:r>
          </a:p>
          <a:p>
            <a:pPr algn="l">
              <a:lnSpc>
                <a:spcPts val="2684"/>
              </a:lnSpc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Greedy의 핵심은 속도이다. 최단 거리을 포기하는 대신 방문하는 노드 수를 줄이는 데 집중한다.</a:t>
            </a:r>
          </a:p>
          <a:p>
            <a:pPr algn="l">
              <a:lnSpc>
                <a:spcPts val="2684"/>
              </a:lnSpc>
            </a:pPr>
          </a:p>
          <a:p>
            <a:pPr algn="l" marL="487066" indent="-243533" lvl="1">
              <a:lnSpc>
                <a:spcPts val="2684"/>
              </a:lnSpc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일반적인 경우: A*보다 훨씬 적은 노드를 방문하므로 속도가 매우 빠르다.</a:t>
            </a:r>
          </a:p>
          <a:p>
            <a:pPr algn="l" marL="487066" indent="-243533" lvl="1">
              <a:lnSpc>
                <a:spcPts val="2684"/>
              </a:lnSpc>
              <a:spcBef>
                <a:spcPct val="0"/>
              </a:spcBef>
              <a:buFont typeface="Arial"/>
              <a:buChar char="•"/>
            </a:pP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함정(Local Minima)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이 많은 경우:</a:t>
            </a:r>
            <a:r>
              <a:rPr lang="en-US" sz="2255" spc="-81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미로가 복잡하거나 'ㄷ'자 형태의 장애물이 많으면, 목표와 가까워 보이는 곳으로 갔다가 막혀서 되돌아오는 과정을 반복하느라 A*보다 오히려 느려질 수도 있다.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5086" y="4717725"/>
            <a:ext cx="1921690" cy="53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9"/>
              </a:lnSpc>
            </a:pPr>
            <a:r>
              <a:rPr lang="en-US" b="true" sz="2899" spc="-104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시간 복잡도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1236" y="5841267"/>
            <a:ext cx="8016233" cy="222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755" spc="-63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b (Branching factor) </a:t>
            </a:r>
          </a:p>
          <a:p>
            <a:pPr algn="l">
              <a:lnSpc>
                <a:spcPts val="2089"/>
              </a:lnSpc>
            </a:pPr>
            <a:r>
              <a:rPr lang="en-US" sz="1755" spc="-63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각 노드에서 뻗어나가는 평균 가지(이웃 노드)의 수</a:t>
            </a:r>
            <a:r>
              <a:rPr lang="en-US" sz="1755" spc="-63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  <a:p>
            <a:pPr algn="l">
              <a:lnSpc>
                <a:spcPts val="2089"/>
              </a:lnSpc>
            </a:pPr>
            <a:r>
              <a:rPr lang="en-US" sz="1755" spc="-63" b="true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 (Depth)</a:t>
            </a:r>
          </a:p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sz="1755" spc="-63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시작점에서 목표점까지의 최</a:t>
            </a:r>
            <a:r>
              <a:rPr lang="en-US" sz="1755" spc="-63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단 경로 깊이(단계 수) n: 전체 노드 수</a:t>
            </a:r>
          </a:p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b="true" sz="1755" spc="-63">
                <a:solidFill>
                  <a:srgbClr val="263035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n</a:t>
            </a:r>
          </a:p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sz="1755" spc="-63">
                <a:solidFill>
                  <a:srgbClr val="263035"/>
                </a:solidFill>
                <a:latin typeface="Nanum Square"/>
                <a:ea typeface="Nanum Square"/>
                <a:cs typeface="Nanum Square"/>
                <a:sym typeface="Nanum Square"/>
              </a:rPr>
              <a:t>전체 노드 수</a:t>
            </a:r>
          </a:p>
          <a:p>
            <a:pPr algn="l">
              <a:lnSpc>
                <a:spcPts val="2684"/>
              </a:lnSpc>
              <a:spcBef>
                <a:spcPct val="0"/>
              </a:spcBef>
            </a:pPr>
          </a:p>
          <a:p>
            <a:pPr algn="ctr">
              <a:lnSpc>
                <a:spcPts val="26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DAG5qwARqeU</dc:identifier>
  <dcterms:modified xsi:type="dcterms:W3CDTF">2011-08-01T06:04:30Z</dcterms:modified>
  <cp:revision>1</cp:revision>
  <dc:title>베이지색 흰색 갈색 깔끔한 일러스트의 팀 프로젝트 프레젠테이션</dc:title>
</cp:coreProperties>
</file>